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73" name="Google Shape;73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74" name="Google Shape;74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5.jpg"/><Relationship Id="rId5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685800" y="457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Macroeconomy</a:t>
            </a:r>
            <a:endParaRPr/>
          </a:p>
        </p:txBody>
      </p:sp>
      <p:pic>
        <p:nvPicPr>
          <p:cNvPr id="89" name="Google Shape;89;p13"/>
          <p:cNvPicPr preferRelativeResize="0"/>
          <p:nvPr>
            <p:ph idx="1" type="sub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1600200"/>
            <a:ext cx="51054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ctrTitle"/>
          </p:nvPr>
        </p:nvSpPr>
        <p:spPr>
          <a:xfrm>
            <a:off x="685800" y="3810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Aggregate Demand</a:t>
            </a:r>
            <a:endParaRPr/>
          </a:p>
        </p:txBody>
      </p:sp>
      <p:sp>
        <p:nvSpPr>
          <p:cNvPr id="148" name="Google Shape;148;p22"/>
          <p:cNvSpPr txBox="1"/>
          <p:nvPr>
            <p:ph idx="1" type="subTitle"/>
          </p:nvPr>
        </p:nvSpPr>
        <p:spPr>
          <a:xfrm>
            <a:off x="1219200" y="1676400"/>
            <a:ext cx="7086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Consumer Spending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Investment Spending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these relate to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Consumption Function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Marginal Propensity to Consume (MPC)</a:t>
            </a:r>
            <a:endParaRPr/>
          </a:p>
          <a:p>
            <a:pPr indent="-279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does government get involved?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ctrTitle"/>
          </p:nvPr>
        </p:nvSpPr>
        <p:spPr>
          <a:xfrm>
            <a:off x="609600" y="228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Aggregate Demand</a:t>
            </a:r>
            <a:endParaRPr/>
          </a:p>
        </p:txBody>
      </p:sp>
      <p:sp>
        <p:nvSpPr>
          <p:cNvPr id="154" name="Google Shape;154;p23"/>
          <p:cNvSpPr txBox="1"/>
          <p:nvPr>
            <p:ph idx="1" type="subTitle"/>
          </p:nvPr>
        </p:nvSpPr>
        <p:spPr>
          <a:xfrm>
            <a:off x="390525" y="1828800"/>
            <a:ext cx="3190875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Sloped Downward</a:t>
            </a:r>
            <a:endParaRPr/>
          </a:p>
          <a:p>
            <a:pPr indent="-20320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Interest Rate Effect</a:t>
            </a:r>
            <a:endParaRPr/>
          </a:p>
          <a:p>
            <a:pPr indent="-20320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 Wealth Effect</a:t>
            </a:r>
            <a:endParaRPr/>
          </a:p>
          <a:p>
            <a:pPr indent="-20320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Foreign Substitutes</a:t>
            </a:r>
            <a:endParaRPr/>
          </a:p>
        </p:txBody>
      </p:sp>
      <p:pic>
        <p:nvPicPr>
          <p:cNvPr id="155" name="Google Shape;15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1600200"/>
            <a:ext cx="5045075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Interest Rate </a:t>
            </a: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Effect</a:t>
            </a:r>
            <a:endParaRPr/>
          </a:p>
        </p:txBody>
      </p:sp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Increasing prices leads to an increase in demand for money which leads to higher interest rates.  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Higher interest rates leads to a decrease in output</a:t>
            </a:r>
            <a:endParaRPr/>
          </a:p>
        </p:txBody>
      </p:sp>
      <p:pic>
        <p:nvPicPr>
          <p:cNvPr id="162" name="Google Shape;16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3200400"/>
            <a:ext cx="3960812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Real Wealth </a:t>
            </a: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Effect</a:t>
            </a:r>
            <a:endParaRPr/>
          </a:p>
        </p:txBody>
      </p:sp>
      <p:sp>
        <p:nvSpPr>
          <p:cNvPr id="168" name="Google Shape;168;p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 prices increase, the value of consumer wealth decreases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The decrease in wealth leads to decreased consumption which leads to decrease in output</a:t>
            </a:r>
            <a:endParaRPr/>
          </a:p>
        </p:txBody>
      </p:sp>
      <p:pic>
        <p:nvPicPr>
          <p:cNvPr id="169" name="Google Shape;16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4900" y="3124200"/>
            <a:ext cx="2501900" cy="375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Open Economy </a:t>
            </a: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Effect</a:t>
            </a:r>
            <a:endParaRPr/>
          </a:p>
        </p:txBody>
      </p:sp>
      <p:sp>
        <p:nvSpPr>
          <p:cNvPr id="175" name="Google Shape;175;p2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 prices for domestic goods rise, consumers begin to purchase less expensive foreign goods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This results in less domestic consumption which leads to decreased production.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FOREX Market</a:t>
            </a:r>
            <a:endParaRPr/>
          </a:p>
        </p:txBody>
      </p:sp>
      <p:pic>
        <p:nvPicPr>
          <p:cNvPr id="176" name="Google Shape;17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8562" y="3657600"/>
            <a:ext cx="36957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idx="4294967295" type="ctrTitle"/>
          </p:nvPr>
        </p:nvSpPr>
        <p:spPr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Increase</a:t>
            </a: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Government Spending</a:t>
            </a:r>
            <a:endParaRPr/>
          </a:p>
        </p:txBody>
      </p:sp>
      <p:sp>
        <p:nvSpPr>
          <p:cNvPr id="182" name="Google Shape;182;p27"/>
          <p:cNvSpPr txBox="1"/>
          <p:nvPr>
            <p:ph idx="4294967295" type="subTitle"/>
          </p:nvPr>
        </p:nvSpPr>
        <p:spPr>
          <a:xfrm>
            <a:off x="76200" y="4953000"/>
            <a:ext cx="8991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increase in government spending will result in more jobs and more money flowing into the economy. (</a:t>
            </a:r>
            <a:r>
              <a:rPr b="1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And Increase Debt)</a:t>
            </a:r>
            <a:endParaRPr/>
          </a:p>
        </p:txBody>
      </p:sp>
      <p:pic>
        <p:nvPicPr>
          <p:cNvPr id="183" name="Google Shape;18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990600"/>
            <a:ext cx="5448300" cy="403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idx="4294967295"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Determinant of Aggregate Demand </a:t>
            </a:r>
            <a:br>
              <a:rPr b="1" i="0" lang="en-US" sz="3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Income Tax Decrease</a:t>
            </a:r>
            <a:endParaRPr b="1" i="0" sz="36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28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573212"/>
            <a:ext cx="4370387" cy="4549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browneyedgirl65.com/wordpress/wp-content/uploads/2010/12/tax-cut-logo.jpg" id="190" name="Google Shape;19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7800" y="3733800"/>
            <a:ext cx="281940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41900" y="1282700"/>
            <a:ext cx="3251200" cy="236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Wait what about the National Debt?!</a:t>
            </a:r>
            <a:endParaRPr/>
          </a:p>
        </p:txBody>
      </p:sp>
      <p:sp>
        <p:nvSpPr>
          <p:cNvPr id="197" name="Google Shape;197;p2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should debt matter?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Factors of Aggregate Demand</a:t>
            </a:r>
            <a:endParaRPr/>
          </a:p>
        </p:txBody>
      </p:sp>
      <p:sp>
        <p:nvSpPr>
          <p:cNvPr id="203" name="Google Shape;203;p3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SHIFTS (non- price level reasons)</a:t>
            </a:r>
            <a:endParaRPr/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Change in job security and income security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Change in real interest rates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Change in money in circulation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B6BCF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rgbClr val="6B6BCF"/>
                </a:solidFill>
                <a:latin typeface="Arial"/>
                <a:ea typeface="Arial"/>
                <a:cs typeface="Arial"/>
                <a:sym typeface="Arial"/>
              </a:rPr>
              <a:t>Change in income taxes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B6BCF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rgbClr val="6B6BCF"/>
                </a:solidFill>
                <a:latin typeface="Arial"/>
                <a:ea typeface="Arial"/>
                <a:cs typeface="Arial"/>
                <a:sym typeface="Arial"/>
              </a:rPr>
              <a:t>Change in government spending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in foreign exchange rates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in economic conditions in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countries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3200400"/>
            <a:ext cx="4403725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Changes in LRAS</a:t>
            </a:r>
            <a:endParaRPr/>
          </a:p>
        </p:txBody>
      </p:sp>
      <p:pic>
        <p:nvPicPr>
          <p:cNvPr id="210" name="Google Shape;210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625" y="1600200"/>
            <a:ext cx="3629025" cy="30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7800" y="1417637"/>
            <a:ext cx="2647950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idx="4294967295" type="ctrTitle"/>
          </p:nvPr>
        </p:nvSpPr>
        <p:spPr>
          <a:xfrm>
            <a:off x="762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lgeri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lgerian"/>
                <a:ea typeface="Algerian"/>
                <a:cs typeface="Algerian"/>
                <a:sym typeface="Algerian"/>
              </a:rPr>
              <a:t>The Problem:</a:t>
            </a:r>
            <a:endParaRPr/>
          </a:p>
        </p:txBody>
      </p:sp>
      <p:sp>
        <p:nvSpPr>
          <p:cNvPr id="95" name="Google Shape;95;p14"/>
          <p:cNvSpPr txBox="1"/>
          <p:nvPr>
            <p:ph idx="4294967295" type="subTitle"/>
          </p:nvPr>
        </p:nvSpPr>
        <p:spPr>
          <a:xfrm>
            <a:off x="1219200" y="838200"/>
            <a:ext cx="67818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we keep the economy growing?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people stop spending then businesses won’t expand. People will lose jobs and continue not to spend. But what about saving?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8287" y="1447800"/>
            <a:ext cx="3316287" cy="31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Factors of SR Aggregate Supply</a:t>
            </a:r>
            <a:endParaRPr/>
          </a:p>
        </p:txBody>
      </p:sp>
      <p:pic>
        <p:nvPicPr>
          <p:cNvPr id="217" name="Google Shape;21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3616325"/>
            <a:ext cx="3648075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SHIFTS(non price level reasons)</a:t>
            </a:r>
            <a:endParaRPr b="0" i="0" sz="4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in Trade Barriers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in Business Regulations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in </a:t>
            </a:r>
            <a:r>
              <a:rPr b="0" i="0" lang="en-US" sz="32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Input Prices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in 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Marginal Taxes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Long Run Aggregate Supply</a:t>
            </a:r>
            <a:endParaRPr/>
          </a:p>
        </p:txBody>
      </p:sp>
      <p:sp>
        <p:nvSpPr>
          <p:cNvPr id="224" name="Google Shape;224;p3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in Raw Materials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in Supply of Labor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in </a:t>
            </a:r>
            <a:r>
              <a:rPr b="0" i="0" lang="en-US" sz="32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Human Capital Investment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in 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Physical Capital Invest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 Growth=</a:t>
            </a:r>
            <a:r>
              <a:rPr b="0" i="0" lang="en-US" sz="32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Sustainable Increase in RGDP/Capita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Keynes v Hayek</a:t>
            </a:r>
            <a:endParaRPr/>
          </a:p>
        </p:txBody>
      </p:sp>
      <p:pic>
        <p:nvPicPr>
          <p:cNvPr id="230" name="Google Shape;23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471612"/>
            <a:ext cx="6581775" cy="4973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Fiscal Policy- What should government do?</a:t>
            </a:r>
            <a:endParaRPr/>
          </a:p>
        </p:txBody>
      </p:sp>
      <p:sp>
        <p:nvSpPr>
          <p:cNvPr id="236" name="Google Shape;236;p35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Tax Policy</a:t>
            </a:r>
            <a:endParaRPr/>
          </a:p>
        </p:txBody>
      </p:sp>
      <p:sp>
        <p:nvSpPr>
          <p:cNvPr id="237" name="Google Shape;237;p35"/>
          <p:cNvSpPr txBox="1"/>
          <p:nvPr>
            <p:ph idx="1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Spending Plan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3048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‘To Spend or not to Spend, that is the question.’ </a:t>
            </a:r>
            <a:r>
              <a:rPr b="0" i="0" lang="en-US" sz="1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Will the Economist</a:t>
            </a:r>
            <a:endParaRPr/>
          </a:p>
        </p:txBody>
      </p:sp>
      <p:pic>
        <p:nvPicPr>
          <p:cNvPr descr="https://encrypted-tbn0.gstatic.com/images?q=tbn:ANd9GcSsJJImlzHG-0wu4WQ1WJrCGpD6tJHy9J8FcO_gBgKBuDW9JE_VPw"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549400"/>
            <a:ext cx="7696200" cy="490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Benefits of Spending</a:t>
            </a:r>
            <a:endParaRPr/>
          </a:p>
        </p:txBody>
      </p:sp>
      <p:pic>
        <p:nvPicPr>
          <p:cNvPr descr="http://wps.aw.com/wps/media/objects/2868/2937796/mac15021.gif"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371600"/>
            <a:ext cx="42418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9287" y="1752600"/>
            <a:ext cx="4808537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ctrTitle"/>
          </p:nvPr>
        </p:nvSpPr>
        <p:spPr>
          <a:xfrm>
            <a:off x="685800" y="3810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Shifting Consumption Function</a:t>
            </a:r>
            <a:endParaRPr/>
          </a:p>
        </p:txBody>
      </p:sp>
      <p:sp>
        <p:nvSpPr>
          <p:cNvPr id="115" name="Google Shape;115;p17"/>
          <p:cNvSpPr txBox="1"/>
          <p:nvPr>
            <p:ph idx="1" type="subTitle"/>
          </p:nvPr>
        </p:nvSpPr>
        <p:spPr>
          <a:xfrm>
            <a:off x="457200" y="1847850"/>
            <a:ext cx="8610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in Expected Future Disposable Income (income after taxes)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Changes in Overall Wealth</a:t>
            </a: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2724150"/>
            <a:ext cx="2476500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3484562"/>
            <a:ext cx="52578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Business Investments (p.167)</a:t>
            </a:r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100137"/>
            <a:ext cx="8839200" cy="577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ctrTitle"/>
          </p:nvPr>
        </p:nvSpPr>
        <p:spPr>
          <a:xfrm>
            <a:off x="457200" y="1746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Keynesian Cross</a:t>
            </a:r>
            <a:endParaRPr/>
          </a:p>
        </p:txBody>
      </p:sp>
      <p:sp>
        <p:nvSpPr>
          <p:cNvPr id="129" name="Google Shape;129;p19"/>
          <p:cNvSpPr txBox="1"/>
          <p:nvPr>
            <p:ph idx="1" type="subTitle"/>
          </p:nvPr>
        </p:nvSpPr>
        <p:spPr>
          <a:xfrm>
            <a:off x="457200" y="12954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Planned Investment Spending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Actual Investment Spending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Autonomous Consumption</a:t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3276600"/>
            <a:ext cx="6019800" cy="33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Benefits of Saving</a:t>
            </a:r>
            <a:endParaRPr/>
          </a:p>
        </p:txBody>
      </p:sp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650" y="1436687"/>
            <a:ext cx="8902700" cy="497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Paradox of Thrift</a:t>
            </a:r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1360487"/>
            <a:ext cx="6696075" cy="5192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